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66" r:id="rId2"/>
    <p:sldId id="265" r:id="rId3"/>
    <p:sldId id="261" r:id="rId4"/>
    <p:sldId id="258" r:id="rId5"/>
    <p:sldId id="260" r:id="rId6"/>
    <p:sldId id="259" r:id="rId7"/>
    <p:sldId id="262" r:id="rId8"/>
    <p:sldId id="263" r:id="rId9"/>
    <p:sldId id="268" r:id="rId10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96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C5542D9-2FD9-C579-CB4D-CDED166A7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6A91717-3ABD-A175-AEDB-7137E1AC15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3A6CFB8-9CD9-6B31-2BF0-899E8D3BC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5A729B7-0321-3D73-8508-071E88046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57F5767-B8A0-3B64-2895-9C2B9FDA1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09893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3CB04BA-540B-D28D-1064-B6D80CAA7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FC5441F-A8B0-62C1-18A8-3AB318E51F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76674BA-A03F-1B8E-F9CF-704132FBA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1CEB1DB-D41C-AA22-BB3D-69B13294A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8BDC1A2-827E-C525-3317-C268F81FB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9947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8992C1B8-F9BB-9C72-E7E1-B13E9EAEC5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2375A58F-9CD8-1F08-961E-F24C184634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535E8F2-EAB1-DED2-DA9C-C7A56C359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4042308-D7E0-9A40-A337-150F50DDB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2FF14C7-BB8A-C0B8-04D6-5FA8337DE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88415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A6137DE-2518-227B-2CF1-92D61A158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38357BA-5626-7A0A-5496-A75C31E43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BFE0A18-A97A-F62C-D1CE-AD0FE75AE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AA1089B-624D-09A5-22FC-56058EEDA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66EC525-E40B-D0D9-CED2-0D3DB6081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3570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C0D8EB0-0C0D-ACC6-A774-F2288B425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32C42D2-D776-73D3-D095-71609FA28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CB4DA01-1E0E-05B7-B13C-7654330BC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A0CCCF3-B449-0611-542C-E087557F6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F1DA152-557A-F9CF-D5F0-8DAA45973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0099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28EEB85-85BF-8925-BF8B-9067E236A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D5A655F-39CE-1191-73E3-C6828C2325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8E932E75-4CF6-8DF0-BE2E-1B287F73EF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3134429-8A85-E21F-704D-ADF0F9510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E926716-7C19-38BB-4F08-26E164AFE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F42138D-C9B2-68C5-E35C-B782DEAC5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88621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D0B9D69-E2DC-F580-0925-547071498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89AB8D1-C6AF-2240-3823-07161388A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77DD044-B647-4446-D453-F25B7E0917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EB503F61-43F3-3EED-E478-294BC8A347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3AECF56A-94FD-D76E-C153-0D4B4062E7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5C93A5AA-A810-8A7C-3144-918731FB8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EAB1CA9C-9A47-CAA6-9FC8-DB09B01A0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12093573-F04A-A180-D17C-E49FF26DD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86633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F446BED-6808-F12A-A366-A4A82589F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4E97DB7E-F9DF-B369-323E-D11E880D4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3E638DCF-34C7-15D5-EF30-E5D7E890F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B8CB4E31-5643-8C7F-57D1-5DC781EAD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35095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D79E38EE-2B61-CB55-958A-CADAFA3A4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A999450F-C910-BDE5-1084-E1C6101E9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E105451-903F-B030-39C9-A9CE2522C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1971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9355CB6-423B-7FB7-D0DF-C28F2635E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A305EB7-3223-2A8F-03AF-D891AA6B1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85E5C8E3-8BF1-0783-83A3-C294F328D9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CBEB75EC-D313-1A40-A098-810AB5EE0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AF13C2B-FE34-D1B5-BA77-0D11E5C8F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3744838-CDDE-1E1F-B00F-B5492E36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72294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6B81C26-B581-F901-A249-F586B2EDD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DDB3E5E1-C7DF-0FFE-EE94-E9C8FE0739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D013F915-38FE-AF15-08E4-F6777839D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4D0637B3-86F7-623F-29C5-41017CA3C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385B1299-2D17-F06C-6EED-BFBB19B5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80DA91F7-4FED-E14A-45F0-C725BAB57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32401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AF7DFDBA-1502-56CC-1BCA-56F16B6A3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08DFF13-9B30-D4B2-2658-B6ACE6815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4DE0801-4644-4552-FDEF-321244E13E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CC0AF0-D0D9-4F64-9354-DA9AEB4719FA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DA768C1-370B-10DB-7E4A-F341F29DD1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CBA6CBB-EF39-1D34-6DE9-A234989D7B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2434A3-A922-4FE1-9F03-08700D86169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48003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6E870AE2-0734-A09A-407B-BC340A98A94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מלבן 4">
            <a:extLst>
              <a:ext uri="{FF2B5EF4-FFF2-40B4-BE49-F238E27FC236}">
                <a16:creationId xmlns:a16="http://schemas.microsoft.com/office/drawing/2014/main" id="{64219DE8-ADD2-F019-8146-B65C85D420C6}"/>
              </a:ext>
            </a:extLst>
          </p:cNvPr>
          <p:cNvSpPr/>
          <p:nvPr/>
        </p:nvSpPr>
        <p:spPr>
          <a:xfrm>
            <a:off x="619125" y="571501"/>
            <a:ext cx="10953750" cy="57245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כותרת 3">
            <a:extLst>
              <a:ext uri="{FF2B5EF4-FFF2-40B4-BE49-F238E27FC236}">
                <a16:creationId xmlns:a16="http://schemas.microsoft.com/office/drawing/2014/main" id="{156780B7-2C9D-75B0-3F41-BAE0CB6DE968}"/>
              </a:ext>
            </a:extLst>
          </p:cNvPr>
          <p:cNvSpPr txBox="1">
            <a:spLocks/>
          </p:cNvSpPr>
          <p:nvPr/>
        </p:nvSpPr>
        <p:spPr>
          <a:xfrm>
            <a:off x="1991485" y="1600200"/>
            <a:ext cx="8201552" cy="22957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800"/>
              </a:spcAft>
            </a:pPr>
            <a:br>
              <a:rPr lang="en-US" b="1" dirty="0"/>
            </a:b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זיהוי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כתובת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URL</a:t>
            </a:r>
            <a:br>
              <a:rPr lang="he-IL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Phishing</a:t>
            </a:r>
            <a:br>
              <a:rPr lang="en-US" b="1" dirty="0"/>
            </a:br>
            <a:endParaRPr lang="en-US" dirty="0"/>
          </a:p>
        </p:txBody>
      </p:sp>
      <p:sp>
        <p:nvSpPr>
          <p:cNvPr id="7" name="כותרת משנה 2">
            <a:extLst>
              <a:ext uri="{FF2B5EF4-FFF2-40B4-BE49-F238E27FC236}">
                <a16:creationId xmlns:a16="http://schemas.microsoft.com/office/drawing/2014/main" id="{F7434468-A81A-5343-E7E6-0E9B78888A8E}"/>
              </a:ext>
            </a:extLst>
          </p:cNvPr>
          <p:cNvSpPr txBox="1">
            <a:spLocks/>
          </p:cNvSpPr>
          <p:nvPr/>
        </p:nvSpPr>
        <p:spPr>
          <a:xfrm>
            <a:off x="1991485" y="4258209"/>
            <a:ext cx="8201552" cy="1118764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he-IL" sz="2000" b="1" kern="100" dirty="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בר גולדמן 208785154</a:t>
            </a:r>
            <a:endParaRPr lang="en-US" sz="2000" b="1" kern="100" dirty="0">
              <a:solidFill>
                <a:schemeClr val="tx1">
                  <a:alpha val="7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he-IL" sz="2000" b="1" kern="100" dirty="0" err="1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קיריל</a:t>
            </a:r>
            <a:r>
              <a:rPr lang="he-IL" sz="2000" b="1" kern="100" dirty="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 err="1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פריבלוב</a:t>
            </a:r>
            <a:r>
              <a:rPr lang="he-IL" sz="2000" b="1" kern="100" dirty="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336485636</a:t>
            </a:r>
            <a:endParaRPr lang="en-US" sz="2000" b="1" kern="100" dirty="0">
              <a:solidFill>
                <a:schemeClr val="tx1">
                  <a:alpha val="7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he-IL" sz="2000" dirty="0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315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מלבן 14">
            <a:extLst>
              <a:ext uri="{FF2B5EF4-FFF2-40B4-BE49-F238E27FC236}">
                <a16:creationId xmlns:a16="http://schemas.microsoft.com/office/drawing/2014/main" id="{7CAC8CA0-0FA1-1F00-7C73-B656281CC313}"/>
              </a:ext>
            </a:extLst>
          </p:cNvPr>
          <p:cNvSpPr/>
          <p:nvPr/>
        </p:nvSpPr>
        <p:spPr>
          <a:xfrm flipV="1">
            <a:off x="2009775" y="5091405"/>
            <a:ext cx="8401050" cy="45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כותרת 1">
            <a:extLst>
              <a:ext uri="{FF2B5EF4-FFF2-40B4-BE49-F238E27FC236}">
                <a16:creationId xmlns:a16="http://schemas.microsoft.com/office/drawing/2014/main" id="{484B82DB-2453-F128-17F5-F55AFCDDD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9112" y="546099"/>
            <a:ext cx="3533775" cy="1114426"/>
          </a:xfrm>
        </p:spPr>
        <p:txBody>
          <a:bodyPr/>
          <a:lstStyle/>
          <a:p>
            <a:pPr algn="ctr"/>
            <a:r>
              <a:rPr lang="en-US" sz="4400" b="1" dirty="0"/>
              <a:t>Phishing</a:t>
            </a:r>
            <a:endParaRPr lang="he-IL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68AC0A87-14B1-0041-7A1D-7E87DED82108}"/>
              </a:ext>
            </a:extLst>
          </p:cNvPr>
          <p:cNvSpPr txBox="1"/>
          <p:nvPr/>
        </p:nvSpPr>
        <p:spPr>
          <a:xfrm>
            <a:off x="6576713" y="2008307"/>
            <a:ext cx="38341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פישינג הוא סוג של מתקפת סייבר, שבה מישהו מחקה דף אתר לגיטימי על מנת לאסוף מידע רגיש של הקורבן ולהשתמש בו בזדון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 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כדי להילחם בסיכונים הקשורים לאיום זה, חשוב לזהות אתרי דיוג בזמן.</a:t>
            </a:r>
            <a:endParaRPr lang="he-IL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76BEE82-F600-625A-734F-A25B86734D3E}"/>
              </a:ext>
            </a:extLst>
          </p:cNvPr>
          <p:cNvSpPr txBox="1"/>
          <p:nvPr/>
        </p:nvSpPr>
        <p:spPr>
          <a:xfrm>
            <a:off x="2222895" y="5257798"/>
            <a:ext cx="774620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בפרויקט זה הצענו מודל למידת מכונה אשר מזהה כתובות URL של דיוג באמצעות תכונות מבוססות לקסיקאליות, שאינן תלויות בשירותי צד שלישי כלשהם ואינן צריכות לבקר בדף האינטרנט לצורך חילוץ תכונות.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What is URL Phishing, and How to Prevent It">
            <a:extLst>
              <a:ext uri="{FF2B5EF4-FFF2-40B4-BE49-F238E27FC236}">
                <a16:creationId xmlns:a16="http://schemas.microsoft.com/office/drawing/2014/main" id="{21B59EDD-D5B2-56CA-90A5-8E5473049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225" y="1660525"/>
            <a:ext cx="4771396" cy="2796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7906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4EFA301-49A6-7F0F-65B3-4C8546984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עבודות קודמות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0038D07E-58D7-92C1-E569-0DE3328CFC6C}"/>
              </a:ext>
            </a:extLst>
          </p:cNvPr>
          <p:cNvSpPr txBox="1"/>
          <p:nvPr/>
        </p:nvSpPr>
        <p:spPr>
          <a:xfrm>
            <a:off x="6403975" y="3296245"/>
            <a:ext cx="4419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זיהוי מונחה צד שלישי </a:t>
            </a:r>
            <a:endParaRPr lang="he-IL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רשימות שחורות ורשימות לבנות, </a:t>
            </a:r>
          </a:p>
          <a:p>
            <a:pPr algn="ctr"/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שומרים רשימה של כתובות URL אסורות ומותרות. </a:t>
            </a:r>
            <a:endParaRPr lang="he-IL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7D9357EE-4EE2-1FA7-CBFB-8200CD0909FE}"/>
              </a:ext>
            </a:extLst>
          </p:cNvPr>
          <p:cNvSpPr txBox="1"/>
          <p:nvPr/>
        </p:nvSpPr>
        <p:spPr>
          <a:xfrm>
            <a:off x="1524001" y="3296245"/>
            <a:ext cx="41243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מונחה היוריסטיקה </a:t>
            </a:r>
            <a:endParaRPr lang="he-IL" sz="1800" b="1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מתחלק ל 2 דמיון הטקסטואלי והוויזואלי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טכניקות מבוססות כתובות URL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C23E77AC-8216-C470-F515-A69C9864CCAA}"/>
              </a:ext>
            </a:extLst>
          </p:cNvPr>
          <p:cNvSpPr txBox="1"/>
          <p:nvPr/>
        </p:nvSpPr>
        <p:spPr>
          <a:xfrm>
            <a:off x="3200400" y="1742391"/>
            <a:ext cx="65341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 rtl="1">
              <a:spcBef>
                <a:spcPts val="0"/>
              </a:spcBef>
              <a:spcAft>
                <a:spcPts val="800"/>
              </a:spcAft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זיהוי אתרי פישינג הוא תחום מכריע שזכה לעניין רב מצד חוקרים רבים. ישנם שני סוגים של שיטות זיהוי, אשר ניתן לסווג לקטגוריות הבאות: </a:t>
            </a:r>
          </a:p>
        </p:txBody>
      </p:sp>
      <p:sp>
        <p:nvSpPr>
          <p:cNvPr id="12" name="מלבן 11">
            <a:extLst>
              <a:ext uri="{FF2B5EF4-FFF2-40B4-BE49-F238E27FC236}">
                <a16:creationId xmlns:a16="http://schemas.microsoft.com/office/drawing/2014/main" id="{93E7B06F-235E-9630-3C96-F5E1B69BA89E}"/>
              </a:ext>
            </a:extLst>
          </p:cNvPr>
          <p:cNvSpPr/>
          <p:nvPr/>
        </p:nvSpPr>
        <p:spPr>
          <a:xfrm rot="5400000">
            <a:off x="4152900" y="4549775"/>
            <a:ext cx="3810000" cy="76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074" name="Picture 2" descr="URL Structure | SEO Best Practices - FandangoSEO">
            <a:extLst>
              <a:ext uri="{FF2B5EF4-FFF2-40B4-BE49-F238E27FC236}">
                <a16:creationId xmlns:a16="http://schemas.microsoft.com/office/drawing/2014/main" id="{2069E298-9D40-C608-6F5E-CDE389198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1" y="4219575"/>
            <a:ext cx="2273300" cy="22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6188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B612F11-FAB5-C7AB-04A4-89A0957A3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3462" y="365125"/>
            <a:ext cx="10515600" cy="1325563"/>
          </a:xfrm>
        </p:spPr>
        <p:txBody>
          <a:bodyPr/>
          <a:lstStyle/>
          <a:p>
            <a:pPr algn="ctr"/>
            <a:r>
              <a:rPr lang="he-IL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מערך הנתונים</a:t>
            </a: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EAB3B50D-2637-707E-4C74-7C076F7E708D}"/>
              </a:ext>
            </a:extLst>
          </p:cNvPr>
          <p:cNvSpPr txBox="1"/>
          <p:nvPr/>
        </p:nvSpPr>
        <p:spPr>
          <a:xfrm>
            <a:off x="5691187" y="1763451"/>
            <a:ext cx="52768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מערך הנתונים שלנו מתבסס על 3 מקורות שונים: </a:t>
            </a:r>
            <a:endParaRPr lang="he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he-IL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PhishTank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,</a:t>
            </a:r>
            <a:r>
              <a:rPr lang="en-US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OpenPhish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עבור אתרי פישינג</a:t>
            </a:r>
          </a:p>
          <a:p>
            <a:r>
              <a:rPr lang="en-US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alexa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top 1 million</a:t>
            </a:r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עבור אתרי כתובות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URL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לגיטימיים.</a:t>
            </a:r>
            <a:endParaRPr lang="he-IL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69FD539B-CF07-DD2B-6FB2-339BE5918B05}"/>
              </a:ext>
            </a:extLst>
          </p:cNvPr>
          <p:cNvSpPr txBox="1"/>
          <p:nvPr/>
        </p:nvSpPr>
        <p:spPr>
          <a:xfrm>
            <a:off x="4929247" y="3987143"/>
            <a:ext cx="6096000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rtl="1">
              <a:spcBef>
                <a:spcPts val="0"/>
              </a:spcBef>
              <a:spcAft>
                <a:spcPts val="800"/>
              </a:spcAft>
            </a:pPr>
            <a:r>
              <a:rPr lang="he-IL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אספנו מערך נתונים מאוזן המורכב מ:</a:t>
            </a: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marR="0" rtl="1">
              <a:spcBef>
                <a:spcPts val="0"/>
              </a:spcBef>
              <a:spcAft>
                <a:spcPts val="800"/>
              </a:spcAft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45727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כתובות אתרים המתייחסות לאתרי דיוג </a:t>
            </a:r>
          </a:p>
          <a:p>
            <a:pPr marL="0" marR="0" rtl="1">
              <a:spcBef>
                <a:spcPts val="0"/>
              </a:spcBef>
              <a:spcAft>
                <a:spcPts val="800"/>
              </a:spcAft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45726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כתובות אתרים המתייחסות לאתרים לגיטימיים.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AutoShape 2" descr="PhishTank | Splunkbase">
            <a:extLst>
              <a:ext uri="{FF2B5EF4-FFF2-40B4-BE49-F238E27FC236}">
                <a16:creationId xmlns:a16="http://schemas.microsoft.com/office/drawing/2014/main" id="{74A335B5-B69B-5652-314F-178C0FB569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067925" y="44716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2052" name="Picture 4" descr="Rapid7 Extensions">
            <a:extLst>
              <a:ext uri="{FF2B5EF4-FFF2-40B4-BE49-F238E27FC236}">
                <a16:creationId xmlns:a16="http://schemas.microsoft.com/office/drawing/2014/main" id="{41064BA2-8989-646A-85BD-5BCC65784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917" y="1328014"/>
            <a:ext cx="2295525" cy="1794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OpenPhish - Phishing Intelligence">
            <a:extLst>
              <a:ext uri="{FF2B5EF4-FFF2-40B4-BE49-F238E27FC236}">
                <a16:creationId xmlns:a16="http://schemas.microsoft.com/office/drawing/2014/main" id="{C1FFEB7F-9093-AF16-21F1-7D3B18820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779" y="4986837"/>
            <a:ext cx="3936468" cy="113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Amazon Alexa | Official Profile | Seattle WA">
            <a:extLst>
              <a:ext uri="{FF2B5EF4-FFF2-40B4-BE49-F238E27FC236}">
                <a16:creationId xmlns:a16="http://schemas.microsoft.com/office/drawing/2014/main" id="{AAB6171F-A666-9A4D-8344-785BD6554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8281" y="3122218"/>
            <a:ext cx="1754321" cy="1754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9385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43B6D8A-DCDE-3759-5781-DD564D683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he-IL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מבנה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URL</a:t>
            </a:r>
            <a:endParaRPr lang="he-IL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מציין מיקום תוכן 3" descr="פרטים מופיעים בכיתוב שלאחר התמונה">
            <a:extLst>
              <a:ext uri="{FF2B5EF4-FFF2-40B4-BE49-F238E27FC236}">
                <a16:creationId xmlns:a16="http://schemas.microsoft.com/office/drawing/2014/main" id="{8CECB6F4-3D8A-75C7-5AAD-03E4BB9AF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236" y="1690688"/>
            <a:ext cx="6162352" cy="131874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C9C7236B-5B19-EDF0-5AF4-FEA4F2CEF398}"/>
              </a:ext>
            </a:extLst>
          </p:cNvPr>
          <p:cNvSpPr txBox="1"/>
          <p:nvPr/>
        </p:nvSpPr>
        <p:spPr>
          <a:xfrm>
            <a:off x="1009651" y="4008527"/>
            <a:ext cx="10172699" cy="271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דומיין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שימשו בתת-</a:t>
            </a:r>
            <a:r>
              <a:rPr lang="he-IL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דומיינים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לדוגמה 'login.examplebank.com.fakebank.com' עשוי להיראות כדף כניסה עבור "</a:t>
            </a:r>
            <a:r>
              <a:rPr lang="he-IL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examplebank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", אך למעשה הוא מתארח תחת "fakebank.com".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כתיבה שגויה של שמות הדומיין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הפישרים כותבים את שמות הדומיין עם שגיאות כתיב , הם לוקחים </a:t>
            </a:r>
            <a:r>
              <a:rPr lang="he-IL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דומיינים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ידועים מראש שמוכרים ועושים שינוי קל באיות של שמות דומיין לדוגמה, 'www.googlle.com' במקום 'www.google.com'.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1F89F3A5-D3AE-917F-A925-9319119893C8}"/>
              </a:ext>
            </a:extLst>
          </p:cNvPr>
          <p:cNvSpPr txBox="1"/>
          <p:nvPr/>
        </p:nvSpPr>
        <p:spPr>
          <a:xfrm>
            <a:off x="3048000" y="3211582"/>
            <a:ext cx="6096000" cy="711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על פי מידע רב שאספנו מצאנו כי פישרים משתמשים בטכניקות שונות כדי לטשטש את הזהות האמיתית של האתר ברכיבים שונים :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682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B336E9AE-44D5-CF90-ED8A-8F30FD125184}"/>
              </a:ext>
            </a:extLst>
          </p:cNvPr>
          <p:cNvSpPr txBox="1"/>
          <p:nvPr/>
        </p:nvSpPr>
        <p:spPr>
          <a:xfrm>
            <a:off x="3048000" y="1013397"/>
            <a:ext cx="6096000" cy="2190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נתיב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מטמיעים את שם הדומיין האמיתי בנתיב</a:t>
            </a:r>
          </a:p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שם הדומיין בפועל עשוי להיות מוטמע איפשהו בנתיב של כתובת האתר, ולהטעות את המשתמשים להתמקד בחלק הלגיטימי תוך התעלמות משאר כתובת האתר. לדוגמה, 'http://www.fakebank.com/www.examplebank.com/login'.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3B63E822-DF32-9641-11C3-A27EC5C1932A}"/>
              </a:ext>
            </a:extLst>
          </p:cNvPr>
          <p:cNvSpPr txBox="1"/>
          <p:nvPr/>
        </p:nvSpPr>
        <p:spPr>
          <a:xfrm>
            <a:off x="3048000" y="4017995"/>
            <a:ext cx="6096000" cy="14509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אורך כותבת האתרים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הפישרים משתמשים בשירותי קיצור כתובות אתרים שמטשטש את היעד הסופי של הקישור מה שלא מאפשר לקבוע את הלגיטימיות של כתובת האתר מבלי ללחוץ עליה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משולש ישר-זווית 11">
            <a:extLst>
              <a:ext uri="{FF2B5EF4-FFF2-40B4-BE49-F238E27FC236}">
                <a16:creationId xmlns:a16="http://schemas.microsoft.com/office/drawing/2014/main" id="{1595DF0B-34AA-E03C-ED90-0F09807CBDF0}"/>
              </a:ext>
            </a:extLst>
          </p:cNvPr>
          <p:cNvSpPr/>
          <p:nvPr/>
        </p:nvSpPr>
        <p:spPr>
          <a:xfrm>
            <a:off x="180975" y="4562475"/>
            <a:ext cx="2124075" cy="2085975"/>
          </a:xfrm>
          <a:prstGeom prst="rt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משולש ישר-זווית 12">
            <a:extLst>
              <a:ext uri="{FF2B5EF4-FFF2-40B4-BE49-F238E27FC236}">
                <a16:creationId xmlns:a16="http://schemas.microsoft.com/office/drawing/2014/main" id="{9846E816-200A-070B-7D91-0960F1719D39}"/>
              </a:ext>
            </a:extLst>
          </p:cNvPr>
          <p:cNvSpPr/>
          <p:nvPr/>
        </p:nvSpPr>
        <p:spPr>
          <a:xfrm rot="10800000">
            <a:off x="9820275" y="190500"/>
            <a:ext cx="2124075" cy="2085975"/>
          </a:xfrm>
          <a:prstGeom prst="rt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07176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6C0E96AB-77D2-DF4C-EF17-3F841C97A30C}"/>
              </a:ext>
            </a:extLst>
          </p:cNvPr>
          <p:cNvSpPr txBox="1"/>
          <p:nvPr/>
        </p:nvSpPr>
        <p:spPr>
          <a:xfrm>
            <a:off x="1952625" y="1494891"/>
            <a:ext cx="8286750" cy="711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במהלך המחקר שלנו יצרנו 79 תכונות המבוססות מכתובת ה-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URL 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כולה וכן מתוך שם הדומיין המלא, שם הנתיב, שם הקובץ והפרמטרים 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8E846A53-18D1-BDCD-15FD-E027FBCE8609}"/>
              </a:ext>
            </a:extLst>
          </p:cNvPr>
          <p:cNvSpPr txBox="1"/>
          <p:nvPr/>
        </p:nvSpPr>
        <p:spPr>
          <a:xfrm>
            <a:off x="450909" y="3467819"/>
            <a:ext cx="10944584" cy="1974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התכונות הרלוונטיות ביותר נבחרות מתוך אלה שחולצו על ידי טכניקת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0" marR="0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בפרט, התכונות המסוגלות להבדיל בין אתרים </a:t>
            </a:r>
            <a:r>
              <a:rPr lang="he-IL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דיוגים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לבין אתרים לגיטימיים מועדפות ונבחרות.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rtl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he-IL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בסוף שלב זה 12 תכונות נחשבות לתכונות החשובות ביותר </a:t>
            </a:r>
            <a:endParaRPr lang="en-US" sz="1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rtl="0" latinLnBrk="1">
              <a:lnSpc>
                <a:spcPct val="11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'num_._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url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', 'num_-_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url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', 'num_/_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url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', '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length_url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', '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num_dots_dom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', '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num_hyph_dom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', '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nuh_</a:t>
            </a:r>
            <a:r>
              <a:rPr lang="en-US" kern="1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m_vowels_dom</a:t>
            </a:r>
            <a:r>
              <a:rPr lang="en-US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', '</a:t>
            </a:r>
            <a:r>
              <a:rPr lang="en-US" kern="1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length_dom</a:t>
            </a:r>
            <a:r>
              <a:rPr lang="en-US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', '</a:t>
            </a:r>
            <a:r>
              <a:rPr lang="en-US" kern="1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num_subdomains</a:t>
            </a:r>
            <a:r>
              <a:rPr lang="en-US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', '</a:t>
            </a:r>
            <a:r>
              <a:rPr lang="en-US" kern="1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num_slash_path</a:t>
            </a:r>
            <a:r>
              <a:rPr lang="en-US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', '</a:t>
            </a:r>
            <a:r>
              <a:rPr lang="en-US" kern="1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length_path</a:t>
            </a:r>
            <a:r>
              <a:rPr lang="en-US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', '</a:t>
            </a:r>
            <a:r>
              <a:rPr lang="en-US" kern="1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lengt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file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40F2EBF4-95E5-D8A6-32DA-A558F628DEFC}"/>
              </a:ext>
            </a:extLst>
          </p:cNvPr>
          <p:cNvSpPr/>
          <p:nvPr/>
        </p:nvSpPr>
        <p:spPr>
          <a:xfrm rot="5400000">
            <a:off x="10544296" y="4444640"/>
            <a:ext cx="2088430" cy="5715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C28B59C0-0002-2245-2FCF-763CAC1B5289}"/>
              </a:ext>
            </a:extLst>
          </p:cNvPr>
          <p:cNvSpPr/>
          <p:nvPr/>
        </p:nvSpPr>
        <p:spPr>
          <a:xfrm rot="5400000">
            <a:off x="-3367992" y="3377333"/>
            <a:ext cx="6858000" cy="1033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41781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8D0C26F-6BF5-1632-D4F6-BCD838647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תוצאות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14FC30DA-1A9D-B8F4-2AF4-F834BEC52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492" y="2493146"/>
            <a:ext cx="5646556" cy="200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433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לבן 4">
            <a:extLst>
              <a:ext uri="{FF2B5EF4-FFF2-40B4-BE49-F238E27FC236}">
                <a16:creationId xmlns:a16="http://schemas.microsoft.com/office/drawing/2014/main" id="{3E9E526B-8311-B7FC-E443-531B35579B1F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" name="Recording 2024-02-21 211714">
            <a:hlinkClick r:id="" action="ppaction://media"/>
            <a:extLst>
              <a:ext uri="{FF2B5EF4-FFF2-40B4-BE49-F238E27FC236}">
                <a16:creationId xmlns:a16="http://schemas.microsoft.com/office/drawing/2014/main" id="{D7AEDC6F-7C1E-0E22-D200-5367D53DD3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1328" y="1861864"/>
            <a:ext cx="10515600" cy="254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20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7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</TotalTime>
  <Words>480</Words>
  <Application>Microsoft Office PowerPoint</Application>
  <PresentationFormat>מסך רחב</PresentationFormat>
  <Paragraphs>39</Paragraphs>
  <Slides>9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ערכת נושא Office</vt:lpstr>
      <vt:lpstr>מצגת של PowerPoint‏</vt:lpstr>
      <vt:lpstr>Phishing</vt:lpstr>
      <vt:lpstr>עבודות קודמות</vt:lpstr>
      <vt:lpstr>מערך הנתונים</vt:lpstr>
      <vt:lpstr>מבנה URL</vt:lpstr>
      <vt:lpstr>מצגת של PowerPoint‏</vt:lpstr>
      <vt:lpstr>מצגת של PowerPoint‏</vt:lpstr>
      <vt:lpstr>תוצאות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bar goldman</dc:creator>
  <cp:lastModifiedBy>bar goldman</cp:lastModifiedBy>
  <cp:revision>7</cp:revision>
  <dcterms:created xsi:type="dcterms:W3CDTF">2024-02-19T13:45:40Z</dcterms:created>
  <dcterms:modified xsi:type="dcterms:W3CDTF">2024-02-21T19:20:18Z</dcterms:modified>
</cp:coreProperties>
</file>

<file path=docProps/thumbnail.jpeg>
</file>